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9" r:id="rId3"/>
    <p:sldId id="264" r:id="rId4"/>
    <p:sldId id="269" r:id="rId5"/>
    <p:sldId id="262" r:id="rId6"/>
    <p:sldId id="263" r:id="rId7"/>
    <p:sldId id="266" r:id="rId8"/>
    <p:sldId id="261" r:id="rId9"/>
    <p:sldId id="271" r:id="rId10"/>
    <p:sldId id="270" r:id="rId11"/>
    <p:sldId id="267" r:id="rId12"/>
    <p:sldId id="272" r:id="rId13"/>
    <p:sldId id="265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036"/>
    <a:srgbClr val="DAE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A37DA-633E-4EEB-A762-276F1B972EC0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D4380-AB52-4263-B480-9A6A2BA4B00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058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D4380-AB52-4263-B480-9A6A2BA4B008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5401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D4380-AB52-4263-B480-9A6A2BA4B008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835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D4380-AB52-4263-B480-9A6A2BA4B008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3454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D4380-AB52-4263-B480-9A6A2BA4B008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516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3BBF4-1143-BF57-27EA-A08C948A1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7D169B-3799-578F-E094-96C9D3800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C1DF4C-3F32-5937-40C2-FDF4AC222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AD73B7-557A-6EED-3B94-D8D9BBA6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6F5366-EB15-42F2-1916-608C7737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1163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B5738-DF47-846B-3389-3BA05E15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01D6EBB-9107-BE63-6509-8A2A88811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AE9E05-780C-93D2-38A9-FDDED2C6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4BE9C-1097-9BA9-F1DC-B65F4FE4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68C590-C839-9072-6202-BFF67FB3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2025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F219F2-ADBB-2E98-9FB9-71A13AD22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7B120B-7882-AE4A-DAD8-24B228B41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D26DC1-71FA-C386-C5C4-CE61C1A5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1A3150-447D-42E2-1C6E-028FA00C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BA7B37-EDED-224E-B619-CE5BE292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6738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487D7-1C6D-EED0-63C4-E8B16407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D76BFD-2129-5463-BC70-C14F9F667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235A13-5B86-6249-C836-925DB6D64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545AE6-12B7-E7A5-7727-833AE01E3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6E06D9-8806-C2BF-9D3C-6A49D11C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2920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FB7DD-EBF5-8183-7060-4E9006FC0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0A97F1-70B8-997E-DCA4-0F325F798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C70EDC-A39D-428F-580E-9A729837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F296BB-10FF-2714-A5B4-6631AEC3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1549BF-957B-E9FD-B288-DF76DCF1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8373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71F98-EEA9-7822-B1BC-F509D5CF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14441F-AB52-C1DB-20A2-275A29971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34E4D7-FA2A-474D-4CEA-54A581CBE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F2F31A-45B4-551E-A2C3-CEEDED74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249892-EBB7-1B6D-0084-EEEA91C3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F56C40-AD8B-A2EA-6421-57A3D578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6811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B89CE-BD18-1A87-3B20-DD175C36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23FB82-105F-724D-D115-02D2DABCA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FE0859-A032-1BDE-AC50-118FC9217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4E5D86-BF57-A18B-F85E-52D81D083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190B31-3A01-EF29-AA58-3C291A746B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C3D1828-4C50-6782-F1BC-49F2E138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F3AFC62-8E81-A03B-5B3D-9296FBFE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3C08D79-F4DE-A545-8812-2C12EE96E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2883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33F12-F26D-2BB0-9FF5-30B25493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9BD5DF-52B3-58F0-B123-ACB74F4C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FDA0ED5-7660-A881-124C-F854AB2B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959911-AEDE-0D45-ABF1-6C4BD5FD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3839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107ED13-A3F8-9EC6-EB43-DBA4F66F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BF60AD-84BA-30CA-9225-F17590EE3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B58F12-4ED4-2948-8130-205E8314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4754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3ED88-EBDF-99CC-34E0-F2E781505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02CD84-9E5B-DDC8-7BF8-61284A80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77CC57-5A54-643A-8F2A-851492637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85CBC7-D67F-0043-05C7-A4464AC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019E64-A64F-8DDA-90A0-35E0BE98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76CEF7-2E44-591D-A8D4-8E0B06A0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682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69962-D4C5-3B5F-16C6-8B9B2C6F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5C3744-71C3-EB2E-6DCC-4364A6290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8B6AA1-C520-8161-7747-E8EADDF53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CC7613-C3CF-87E5-F27F-DA216B26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4979C9-9A05-D97C-6CB1-EF56F4E1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B1FDD2-AD62-B103-F01C-59564DCDF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8836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D59D95F-97B3-E216-3EC4-5A564D524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9DE6EC-93E0-3F72-1E6D-07CB41B20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8BF430-9367-DFF5-085D-9BDC311C3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FDAF47-9330-4FEA-994C-5137B8193A5A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AC8035-C71C-9F85-C9EA-B2D0E40E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5E71F4-A1FF-4C96-7AAE-6541BFBAA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8BD448-C3F2-44C5-A326-09C655D3E04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494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microsoft.com/office/2007/relationships/hdphoto" Target="../media/hdphoto3.wdp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microsoft.com/office/2007/relationships/hdphoto" Target="../media/hdphoto2.wdp"/><Relationship Id="rId5" Type="http://schemas.openxmlformats.org/officeDocument/2006/relationships/image" Target="../media/image2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7F3790-F358-9252-7210-42AF7473F6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 b="12338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866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907B82-6CF0-AB51-35BA-ED654DD5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D154CD-4908-04DB-D07E-CAABF523F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496F9127-DFD5-7DAA-EDA0-9E7E0D878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093967FD-AC9A-44F0-1B4A-D47ADA8D296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8A4365-8655-0C0C-975C-B41A57D2D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0F5784-36FA-B6CB-61FA-EEDAEB19F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Hipótesis 2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0AEC4C-623D-F40E-5748-B00C140E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97" y="137049"/>
            <a:ext cx="701251" cy="7012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2D256B-7837-559B-C4A4-D6E15A678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88" y="2460319"/>
            <a:ext cx="2836473" cy="21075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E4AD6B-8F40-359E-5641-2E382A5B4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98" y="2379514"/>
            <a:ext cx="3579257" cy="22203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76F4C27-6A70-22A8-FFF4-B49C731F8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9" y="2434108"/>
            <a:ext cx="4345959" cy="216001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F08FA45-FAC4-4A31-6088-B5BC209E83C0}"/>
              </a:ext>
            </a:extLst>
          </p:cNvPr>
          <p:cNvSpPr txBox="1"/>
          <p:nvPr/>
        </p:nvSpPr>
        <p:spPr>
          <a:xfrm>
            <a:off x="629264" y="909319"/>
            <a:ext cx="11257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 gravedad de accidentes de tránsito está fuertemente relacionada con la edad y el rol de la victima, donde los motociclistas jóvenes (18-30 años) y peatones mayores (más de 60 años) presentan un riesgo significativamente mayor de resultar en lesiones graves o fatales</a:t>
            </a:r>
            <a:endParaRPr lang="es-CO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FFA6545-DEED-46CA-CF3D-A055ACC01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4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746C3-C604-F8E8-6853-C55D90BAF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E96DC4-6898-1DB4-15C0-9C5B5B012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77F9EF24-F773-974B-A7E2-1B0F0EE4D1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C435CEA5-4768-86E0-2450-0236E34C35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CB5A47-1FF1-2C15-EB4A-50B04629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68EE26-943F-577B-C30A-BC4F7407F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Visualizaciones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12FF32-1961-9CF9-5C5A-677E2E3B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38" y="1017704"/>
            <a:ext cx="9588274" cy="54244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F704B9-037C-0509-F671-FE9F7376D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24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0AD582-B04B-08DE-2C40-FEB87C158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5E694D-765D-E8AC-222B-B6D0F0D8B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B11947B3-CEA1-C717-8984-36446B9C89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7D515586-C0D6-8EAF-66FA-727905A422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6089A8-33A0-311E-C652-CBAD21909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F34B51-4F96-F08B-C826-8F8A23224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Modelos de predicción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532268-6C59-1809-6F8C-AB49F7EE9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49" y="1456176"/>
            <a:ext cx="5155203" cy="38304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487461-13EF-D04E-4BE6-4A0607508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8" y="1564168"/>
            <a:ext cx="6241390" cy="37224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B402489-417C-0B4B-253E-222E177F6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BEAE7-62C0-7124-E44D-7352AB031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0B428F-A9C1-2648-87A8-E1EED113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080406CE-875F-25C7-57EE-C760DE02D0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82B35CF8-36CD-BFFE-A794-6F6DA72A0F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E64064-DBD5-E1C3-7313-E2770BDE7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CCD67F-4899-A5FB-7540-CBA23BE25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8745" y="2685172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Conclusiones y recomendaciones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E661BD-1C16-7004-88E0-3AF30DA68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05" y="2046514"/>
            <a:ext cx="2681379" cy="26813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8AFE40A-5341-CD50-33CD-1C95C5397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39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8E0A5-F1B0-439A-7E26-72C1C0C6C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715625-62D4-215D-55EF-90EA7B9F9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044FE4D9-7453-911C-01E5-675C7F4B57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85A7B94A-09A4-8C84-9086-16AB0A2F35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786841-990F-6C3A-0D13-7D7A594A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B44004-048E-7DE0-6A28-A96C857AC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1372" y="-217748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Nuestro equipo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10D8F03-9C97-0801-143E-611E9388A992}"/>
              </a:ext>
            </a:extLst>
          </p:cNvPr>
          <p:cNvSpPr txBox="1">
            <a:spLocks/>
          </p:cNvSpPr>
          <p:nvPr/>
        </p:nvSpPr>
        <p:spPr>
          <a:xfrm>
            <a:off x="2206971" y="3189476"/>
            <a:ext cx="2746353" cy="677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sz="1900" dirty="0">
              <a:solidFill>
                <a:srgbClr val="FFFFFF"/>
              </a:solidFill>
            </a:endParaRP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C0E1D52C-7EC4-F499-37A5-F494E7238A1E}"/>
              </a:ext>
            </a:extLst>
          </p:cNvPr>
          <p:cNvSpPr txBox="1">
            <a:spLocks/>
          </p:cNvSpPr>
          <p:nvPr/>
        </p:nvSpPr>
        <p:spPr>
          <a:xfrm>
            <a:off x="9358468" y="3026616"/>
            <a:ext cx="2746353" cy="677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600" dirty="0">
              <a:solidFill>
                <a:srgbClr val="FFFFFF"/>
              </a:solidFill>
            </a:endParaRP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DB967C14-116E-5AC0-E8DF-008814557C8C}"/>
              </a:ext>
            </a:extLst>
          </p:cNvPr>
          <p:cNvSpPr txBox="1">
            <a:spLocks/>
          </p:cNvSpPr>
          <p:nvPr/>
        </p:nvSpPr>
        <p:spPr>
          <a:xfrm>
            <a:off x="7084695" y="5969566"/>
            <a:ext cx="2746353" cy="677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700" dirty="0">
              <a:solidFill>
                <a:srgbClr val="FFFFFF"/>
              </a:solidFill>
            </a:endParaRP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9FBA5415-1EEB-D19F-2FE5-31CD83D52E1D}"/>
              </a:ext>
            </a:extLst>
          </p:cNvPr>
          <p:cNvSpPr txBox="1">
            <a:spLocks/>
          </p:cNvSpPr>
          <p:nvPr/>
        </p:nvSpPr>
        <p:spPr>
          <a:xfrm>
            <a:off x="8967033" y="2354915"/>
            <a:ext cx="2746353" cy="677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>
              <a:solidFill>
                <a:srgbClr val="FFFFFF"/>
              </a:solidFill>
            </a:endParaRP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A05C6FE2-1243-5CA7-877B-3C74CCC7310F}"/>
              </a:ext>
            </a:extLst>
          </p:cNvPr>
          <p:cNvSpPr txBox="1">
            <a:spLocks/>
          </p:cNvSpPr>
          <p:nvPr/>
        </p:nvSpPr>
        <p:spPr>
          <a:xfrm>
            <a:off x="4607951" y="5884798"/>
            <a:ext cx="2746353" cy="677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>
              <a:solidFill>
                <a:srgbClr val="FFFFFF"/>
              </a:solidFill>
            </a:endParaRP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A7C6F034-6BD0-BD0F-97E3-DC2137521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74120" y="708747"/>
            <a:ext cx="2359838" cy="2428137"/>
          </a:xfrm>
          <a:prstGeom prst="rect">
            <a:avLst/>
          </a:prstGeom>
        </p:spPr>
      </p:pic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A50448FD-BF70-02F6-50E1-4209FADB642D}"/>
              </a:ext>
            </a:extLst>
          </p:cNvPr>
          <p:cNvSpPr/>
          <p:nvPr/>
        </p:nvSpPr>
        <p:spPr>
          <a:xfrm>
            <a:off x="9929348" y="2658367"/>
            <a:ext cx="1940540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Sharon Varelo</a:t>
            </a:r>
          </a:p>
          <a:p>
            <a:pPr algn="ctr"/>
            <a:r>
              <a:rPr lang="es-MX" sz="1200" dirty="0">
                <a:solidFill>
                  <a:srgbClr val="001036"/>
                </a:solidFill>
                <a:latin typeface="Bahnschrift" panose="020B0502040204020203" pitchFamily="34" charset="0"/>
              </a:rPr>
              <a:t>Esp. modelamiento de datos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191A09-BE9F-52A7-BD14-3999A8D04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92553" y="3713529"/>
            <a:ext cx="2359838" cy="24281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43203A-5DFE-CE1F-D85B-C09BC587FF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6975" y="661513"/>
            <a:ext cx="2359838" cy="242813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6F6C6B5-2F70-9451-2FA3-3A68C30F04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06060" y="3708097"/>
            <a:ext cx="2359838" cy="242813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07F121E-A5D4-06E8-3F8A-F2DB53FBB5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71130" y="3623136"/>
            <a:ext cx="2359838" cy="242813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E5C1AB5-4164-D250-A9A4-C41BA14738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53568" y="3591914"/>
            <a:ext cx="2359838" cy="242813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00E73BE-24E9-FAB0-CF00-16CE993D87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799" y="716334"/>
            <a:ext cx="2359838" cy="242813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806B47BD-1AAB-9816-5EB1-D8CE8F4846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50140" y="711241"/>
            <a:ext cx="2359838" cy="242813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036890D-B35B-6463-5D43-776E96C58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10695" y="697940"/>
            <a:ext cx="2359838" cy="2428137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B428EAC3-6527-93AC-6D4C-7ABC3D38B3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134" y="3777604"/>
            <a:ext cx="2359838" cy="2428137"/>
          </a:xfrm>
          <a:prstGeom prst="rect">
            <a:avLst/>
          </a:prstGeom>
        </p:spPr>
      </p:pic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6A015CB0-BD3F-7A73-A78F-4861C2A15E95}"/>
              </a:ext>
            </a:extLst>
          </p:cNvPr>
          <p:cNvSpPr/>
          <p:nvPr/>
        </p:nvSpPr>
        <p:spPr>
          <a:xfrm>
            <a:off x="290398" y="2662885"/>
            <a:ext cx="2058291" cy="677535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Candy Manrique</a:t>
            </a:r>
          </a:p>
          <a:p>
            <a:pPr algn="ctr"/>
            <a:r>
              <a:rPr lang="es-MX" sz="1600" dirty="0">
                <a:solidFill>
                  <a:srgbClr val="001036"/>
                </a:solidFill>
                <a:latin typeface="Bahnschrift" panose="020B0502040204020203" pitchFamily="34" charset="0"/>
              </a:rPr>
              <a:t>Project Manager</a:t>
            </a:r>
            <a:endParaRPr lang="es-CO" sz="1600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ACA74C06-5233-2A8D-E577-0A1BE3F69E86}"/>
              </a:ext>
            </a:extLst>
          </p:cNvPr>
          <p:cNvSpPr/>
          <p:nvPr/>
        </p:nvSpPr>
        <p:spPr>
          <a:xfrm>
            <a:off x="2760445" y="2671607"/>
            <a:ext cx="1977083" cy="650980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Marcela Luna</a:t>
            </a:r>
          </a:p>
          <a:p>
            <a:pPr algn="ctr"/>
            <a:r>
              <a:rPr lang="es-MX" sz="1600" dirty="0">
                <a:solidFill>
                  <a:srgbClr val="001036"/>
                </a:solidFill>
                <a:latin typeface="Bahnschrift" panose="020B0502040204020203" pitchFamily="34" charset="0"/>
              </a:rPr>
              <a:t>Scrum Master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22C3283D-6289-064B-048E-A4B965672E72}"/>
              </a:ext>
            </a:extLst>
          </p:cNvPr>
          <p:cNvSpPr/>
          <p:nvPr/>
        </p:nvSpPr>
        <p:spPr>
          <a:xfrm>
            <a:off x="5056591" y="2678156"/>
            <a:ext cx="2238593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Tina Varela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Dir. Calidad de datos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FA01311F-FE43-6C62-9A95-CDDEC8728BF3}"/>
              </a:ext>
            </a:extLst>
          </p:cNvPr>
          <p:cNvSpPr/>
          <p:nvPr/>
        </p:nvSpPr>
        <p:spPr>
          <a:xfrm>
            <a:off x="7525146" y="2665752"/>
            <a:ext cx="2085139" cy="721727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Gina Ortega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Dir. Análisis predictivo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0808A81F-012F-83E7-FEFE-00ED43D6AADE}"/>
              </a:ext>
            </a:extLst>
          </p:cNvPr>
          <p:cNvSpPr/>
          <p:nvPr/>
        </p:nvSpPr>
        <p:spPr>
          <a:xfrm>
            <a:off x="266008" y="5753990"/>
            <a:ext cx="2107069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Stefany Lozano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Dir. Visualizaciones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914D185D-3A64-F54A-A038-2DCF40DCA171}"/>
              </a:ext>
            </a:extLst>
          </p:cNvPr>
          <p:cNvSpPr/>
          <p:nvPr/>
        </p:nvSpPr>
        <p:spPr>
          <a:xfrm>
            <a:off x="2604791" y="5740877"/>
            <a:ext cx="2267635" cy="64401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Lina </a:t>
            </a:r>
            <a:r>
              <a:rPr lang="es-MX" dirty="0" err="1">
                <a:solidFill>
                  <a:srgbClr val="001036"/>
                </a:solidFill>
                <a:latin typeface="Bahnschrift" panose="020B0502040204020203" pitchFamily="34" charset="0"/>
              </a:rPr>
              <a:t>Piocuda</a:t>
            </a:r>
            <a:endParaRPr lang="es-MX" dirty="0">
              <a:solidFill>
                <a:srgbClr val="001036"/>
              </a:solidFill>
              <a:latin typeface="Bahnschrift" panose="020B0502040204020203" pitchFamily="34" charset="0"/>
            </a:endParaRPr>
          </a:p>
          <a:p>
            <a:pPr algn="ctr"/>
            <a:r>
              <a:rPr lang="es-MX" sz="1100" dirty="0">
                <a:solidFill>
                  <a:srgbClr val="001036"/>
                </a:solidFill>
                <a:latin typeface="Bahnschrift" panose="020B0502040204020203" pitchFamily="34" charset="0"/>
              </a:rPr>
              <a:t>Esp. Diseño de visualizaciones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835281EC-5094-848E-AEAA-AFBC5F505A6D}"/>
              </a:ext>
            </a:extLst>
          </p:cNvPr>
          <p:cNvSpPr/>
          <p:nvPr/>
        </p:nvSpPr>
        <p:spPr>
          <a:xfrm>
            <a:off x="5104140" y="5732231"/>
            <a:ext cx="2038044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Martha Coronel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Dir. Gestión de datos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896E2E91-3F72-CA77-4DD6-71261C3B1AD6}"/>
              </a:ext>
            </a:extLst>
          </p:cNvPr>
          <p:cNvSpPr/>
          <p:nvPr/>
        </p:nvSpPr>
        <p:spPr>
          <a:xfrm>
            <a:off x="7431752" y="5717437"/>
            <a:ext cx="2238593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Karen Sanjuan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Analista documentador 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CE83EA53-880A-1461-4298-C28BB2418BD8}"/>
              </a:ext>
            </a:extLst>
          </p:cNvPr>
          <p:cNvSpPr/>
          <p:nvPr/>
        </p:nvSpPr>
        <p:spPr>
          <a:xfrm>
            <a:off x="9866228" y="5717437"/>
            <a:ext cx="2238593" cy="667458"/>
          </a:xfrm>
          <a:prstGeom prst="roundRect">
            <a:avLst/>
          </a:prstGeom>
          <a:solidFill>
            <a:srgbClr val="DAE4E6"/>
          </a:solidFill>
          <a:ln>
            <a:gradFill>
              <a:gsLst>
                <a:gs pos="0">
                  <a:srgbClr val="001036"/>
                </a:gs>
                <a:gs pos="69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ctr"/>
          <a:lstStyle/>
          <a:p>
            <a:pPr algn="ctr"/>
            <a:r>
              <a:rPr lang="es-MX" dirty="0">
                <a:solidFill>
                  <a:srgbClr val="001036"/>
                </a:solidFill>
                <a:latin typeface="Bahnschrift" panose="020B0502040204020203" pitchFamily="34" charset="0"/>
              </a:rPr>
              <a:t>Vanessa González</a:t>
            </a:r>
          </a:p>
          <a:p>
            <a:pPr algn="ctr"/>
            <a:r>
              <a:rPr lang="es-MX" sz="1400" dirty="0">
                <a:solidFill>
                  <a:srgbClr val="001036"/>
                </a:solidFill>
                <a:latin typeface="Bahnschrift" panose="020B0502040204020203" pitchFamily="34" charset="0"/>
              </a:rPr>
              <a:t>Analista documentador </a:t>
            </a:r>
          </a:p>
          <a:p>
            <a:pPr algn="ctr"/>
            <a:endParaRPr lang="es-CO" dirty="0">
              <a:solidFill>
                <a:srgbClr val="001036"/>
              </a:solidFill>
              <a:latin typeface="Bahnschrift" panose="020B0502040204020203" pitchFamily="34" charset="0"/>
            </a:endParaRP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6FB4F3DF-2C56-33E8-66BD-8D60912586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18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65B481-86EA-B3C5-E32B-5868CE7DF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6CB3CC-E088-595E-A8CD-001AD7C61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36B508B5-97C2-E180-B006-AC52FD397D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F870A31A-FF74-8E4E-08BA-3306D1E333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9E1D90-47BB-B027-ACC9-79E243AA1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FE0CA4-10EC-4509-DACE-905594A06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146" y="494632"/>
            <a:ext cx="9413886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Análisis de datos sobre accidentalidad vial en Barranquilla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765CFF-811B-44EA-8B24-EC4C8A8561CC}"/>
              </a:ext>
            </a:extLst>
          </p:cNvPr>
          <p:cNvSpPr txBox="1"/>
          <p:nvPr/>
        </p:nvSpPr>
        <p:spPr>
          <a:xfrm>
            <a:off x="1702775" y="1657439"/>
            <a:ext cx="83021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Contiene información sobre las victimas reportadas en accidentes ocurridos en el distrito de Barranquilla según los informes policiales de accidentes de tránsito (IPAT).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Periodo de estudio 2021 –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Total de registros 16.644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Campos disponibles: Fecha y dirección del accidente, sexo, edad, condición y cantidad de las victimas, clase y gravedad del accidente</a:t>
            </a:r>
            <a:endParaRPr lang="es-CO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49BDFF-4711-FBBD-E64A-EAD9F3EA6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43" y="158897"/>
            <a:ext cx="671470" cy="6714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648293-B995-41DF-1ED6-131854719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FD0948-3131-D244-EC72-A48EC656B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376" y="3514193"/>
            <a:ext cx="3205052" cy="32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92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E2502C-B508-710D-E67C-545EAA8F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2340F8-B089-E659-F829-27F9435AF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4667A990-CDED-3236-0741-8B2676D14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B3772A5B-E76A-7A8D-7937-DA40106FE8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7CCEA7-D98D-103E-C67F-365D557F3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C0D743-8939-B9AA-AD7A-D6C1C8B55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Recursos empleados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9D803ED-5B80-8161-77ED-569ACBCD867E}"/>
              </a:ext>
            </a:extLst>
          </p:cNvPr>
          <p:cNvSpPr txBox="1">
            <a:spLocks/>
          </p:cNvSpPr>
          <p:nvPr/>
        </p:nvSpPr>
        <p:spPr>
          <a:xfrm>
            <a:off x="-366569" y="1070805"/>
            <a:ext cx="8838970" cy="1487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76" name="Picture 28">
            <a:extLst>
              <a:ext uri="{FF2B5EF4-FFF2-40B4-BE49-F238E27FC236}">
                <a16:creationId xmlns:a16="http://schemas.microsoft.com/office/drawing/2014/main" id="{E2289F4F-72B8-68F9-F55C-1ADAA51E4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12" y="176383"/>
            <a:ext cx="657328" cy="72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F0C564A5-8F99-ED6A-11EB-D4F97FAA805F}"/>
              </a:ext>
            </a:extLst>
          </p:cNvPr>
          <p:cNvSpPr txBox="1">
            <a:spLocks/>
          </p:cNvSpPr>
          <p:nvPr/>
        </p:nvSpPr>
        <p:spPr>
          <a:xfrm>
            <a:off x="-622746" y="1138571"/>
            <a:ext cx="7620001" cy="2351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Análisis de datos</a:t>
            </a:r>
          </a:p>
          <a:p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s-MX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098" name="Picture 2" descr="mysql original wordmark&quot; Icon - Download for free – Iconduck">
            <a:extLst>
              <a:ext uri="{FF2B5EF4-FFF2-40B4-BE49-F238E27FC236}">
                <a16:creationId xmlns:a16="http://schemas.microsoft.com/office/drawing/2014/main" id="{FF1BEAF7-D158-A425-06F6-12582FAF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66" y="2542577"/>
            <a:ext cx="3681049" cy="191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D607EA7-316D-E0F2-A15E-3FA649853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308" y="1968507"/>
            <a:ext cx="7620000" cy="2857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11A7462-B290-06C0-2833-1547FA76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591" y="4239001"/>
            <a:ext cx="4155255" cy="233733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E666C79-C272-38AE-4C0F-A197F9D56E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46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AA719-B838-8670-A08D-0F739597F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4EE55AA-13F0-1833-7F57-6CAEDDE9B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FA91DB69-1AB1-4350-22E3-A956F22360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AB149F85-AFF4-D8B1-51AF-99868640FB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61CE9A-6A77-14DC-3359-B8D1BE650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3E07AD-3257-AEBE-8A30-3916A3383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Recursos empleados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C49997B-F0EC-6E5A-D6E1-8CD167CAB772}"/>
              </a:ext>
            </a:extLst>
          </p:cNvPr>
          <p:cNvSpPr txBox="1">
            <a:spLocks/>
          </p:cNvSpPr>
          <p:nvPr/>
        </p:nvSpPr>
        <p:spPr>
          <a:xfrm>
            <a:off x="-366569" y="1070805"/>
            <a:ext cx="8838970" cy="1487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Librerías</a:t>
            </a:r>
            <a:r>
              <a:rPr lang="es-CO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de Python</a:t>
            </a:r>
          </a:p>
          <a:p>
            <a:endParaRPr lang="es-MX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191A040-4B69-68F8-81E0-101D0D4A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72" y="1826532"/>
            <a:ext cx="6275256" cy="282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What is pandas?">
            <a:extLst>
              <a:ext uri="{FF2B5EF4-FFF2-40B4-BE49-F238E27FC236}">
                <a16:creationId xmlns:a16="http://schemas.microsoft.com/office/drawing/2014/main" id="{A0FFDA25-9ABA-66FF-BDD2-221C7AD6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590" y="2600607"/>
            <a:ext cx="4784883" cy="282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BD86831-89B1-92FF-1771-709BBEF90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850" y="2098458"/>
            <a:ext cx="2558763" cy="30802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42FCFE-7757-9838-9997-53212C0A8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9" y="5072178"/>
            <a:ext cx="5535581" cy="1107115"/>
          </a:xfrm>
          <a:prstGeom prst="rect">
            <a:avLst/>
          </a:prstGeom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5A2C4ACE-CDB8-EF78-D6B4-E20AE4AEA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51" y="184578"/>
            <a:ext cx="633362" cy="6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Scikit-learn Crash Course - Machine Learning Library for Python">
            <a:extLst>
              <a:ext uri="{FF2B5EF4-FFF2-40B4-BE49-F238E27FC236}">
                <a16:creationId xmlns:a16="http://schemas.microsoft.com/office/drawing/2014/main" id="{6031A8BD-7565-C5AC-4735-823499A4D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594" y1="47083" x2="48594" y2="47083"/>
                        <a14:foregroundMark x1="48125" y1="44583" x2="48125" y2="44583"/>
                        <a14:foregroundMark x1="66094" y1="54792" x2="66094" y2="54792"/>
                        <a14:foregroundMark x1="70000" y1="53125" x2="70000" y2="53125"/>
                        <a14:foregroundMark x1="73906" y1="50833" x2="73906" y2="50833"/>
                        <a14:backgroundMark x1="77969" y1="28958" x2="77969" y2="28958"/>
                        <a14:backgroundMark x1="37344" y1="14583" x2="37344" y2="14583"/>
                        <a14:backgroundMark x1="48750" y1="18750" x2="48750" y2="18750"/>
                        <a14:backgroundMark x1="48125" y1="20625" x2="48125" y2="20625"/>
                        <a14:backgroundMark x1="49531" y1="78542" x2="49531" y2="78542"/>
                        <a14:backgroundMark x1="67969" y1="64167" x2="67969" y2="6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23" y="411704"/>
            <a:ext cx="4674991" cy="350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1EA06E1-8E01-ED39-A741-EEFB8545A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9430" y="5108272"/>
            <a:ext cx="4907727" cy="15306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FB9CC4-7BEC-75E1-C0EA-1358D92AD2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05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483221-FD1B-494C-4D17-FADF40A9A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8DCB93-5488-7CE7-9B75-A77698B9E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596ACAA3-2C16-FD44-A960-512E7CD211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F322DB93-E502-870B-A948-5F07012F0A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09BB4B-7545-6BEA-1F8E-DC41EDBD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22987C-A94C-9B01-98DA-D1FCD0EB2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Recursos empleados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46878C1-188F-D981-2713-0BB1D0692657}"/>
              </a:ext>
            </a:extLst>
          </p:cNvPr>
          <p:cNvSpPr txBox="1">
            <a:spLocks/>
          </p:cNvSpPr>
          <p:nvPr/>
        </p:nvSpPr>
        <p:spPr>
          <a:xfrm>
            <a:off x="1579177" y="1002598"/>
            <a:ext cx="8472278" cy="148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Herramientas de trabajo colaborativo</a:t>
            </a:r>
            <a:endParaRPr lang="es-CO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s-MX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0AEF60-E62E-E5DB-AA88-946FE0EB67D2}"/>
              </a:ext>
            </a:extLst>
          </p:cNvPr>
          <p:cNvSpPr txBox="1">
            <a:spLocks/>
          </p:cNvSpPr>
          <p:nvPr/>
        </p:nvSpPr>
        <p:spPr>
          <a:xfrm>
            <a:off x="4176687" y="3232908"/>
            <a:ext cx="3603652" cy="14732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GitHub</a:t>
            </a:r>
            <a:endParaRPr lang="es-CO" sz="4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s-MX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28">
            <a:extLst>
              <a:ext uri="{FF2B5EF4-FFF2-40B4-BE49-F238E27FC236}">
                <a16:creationId xmlns:a16="http://schemas.microsoft.com/office/drawing/2014/main" id="{A4FF54B7-F067-7531-0379-26A06C57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156" y="92486"/>
            <a:ext cx="753997" cy="8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rello - Una perspectiva de tus proyectos - Conecta Software">
            <a:extLst>
              <a:ext uri="{FF2B5EF4-FFF2-40B4-BE49-F238E27FC236}">
                <a16:creationId xmlns:a16="http://schemas.microsoft.com/office/drawing/2014/main" id="{E6154929-FC08-0E5B-4C50-242843C4B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75" y="2071297"/>
            <a:ext cx="2808998" cy="158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Github icon (logo symbol png) red">
            <a:extLst>
              <a:ext uri="{FF2B5EF4-FFF2-40B4-BE49-F238E27FC236}">
                <a16:creationId xmlns:a16="http://schemas.microsoft.com/office/drawing/2014/main" id="{735B06B8-1A26-8FB5-63B4-482493A4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30" y="1844868"/>
            <a:ext cx="1540766" cy="154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BFBC290-9D33-F1F7-F7AF-1D5ABEB96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97" y="4033808"/>
            <a:ext cx="2906746" cy="2906746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673BD331-9655-99B4-B46E-4133BDDA53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151" y="3955964"/>
            <a:ext cx="3048000" cy="3048000"/>
          </a:xfrm>
          <a:prstGeom prst="rect">
            <a:avLst/>
          </a:prstGeom>
        </p:spPr>
      </p:pic>
      <p:sp>
        <p:nvSpPr>
          <p:cNvPr id="37" name="Título 1">
            <a:extLst>
              <a:ext uri="{FF2B5EF4-FFF2-40B4-BE49-F238E27FC236}">
                <a16:creationId xmlns:a16="http://schemas.microsoft.com/office/drawing/2014/main" id="{CFDCCBC8-C8CB-260D-6BF3-8CE5BC35C6A9}"/>
              </a:ext>
            </a:extLst>
          </p:cNvPr>
          <p:cNvSpPr txBox="1">
            <a:spLocks/>
          </p:cNvSpPr>
          <p:nvPr/>
        </p:nvSpPr>
        <p:spPr>
          <a:xfrm>
            <a:off x="2280166" y="3980583"/>
            <a:ext cx="7628618" cy="1484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Herramientas de visualización</a:t>
            </a:r>
            <a:endParaRPr lang="es-CO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s-MX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F8E9F8-25CC-EDAC-5D38-CBD774EE19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9849" y="1349910"/>
            <a:ext cx="3048000" cy="304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C3D435-F234-ACC6-A119-BB3520DCE1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1834E-FBE9-3A8A-EDE2-14513E26A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10E820-FF5E-2651-E7B1-0AAE508CE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0A36FCCA-2235-D2ED-A1C6-3E801171BE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1C8A5AAC-2311-445E-2AAF-0FC7E92550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7975F21-EC36-EA46-DC5D-DF2FEAB0B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5D1EB7-CE3A-0EF2-96E2-0095AD071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Hipótesis 1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0703CA-EF3E-9A7D-0DBC-92A6EB915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70" y="119523"/>
            <a:ext cx="776242" cy="7762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400F1E1-59B0-55B9-AFC3-057471A09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8" y="1744576"/>
            <a:ext cx="4078184" cy="19244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5A3A80-CD01-99F0-8E0B-1B0467DA2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69" y="1587371"/>
            <a:ext cx="4332347" cy="215539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F610D19-4EBD-5328-38FB-E63DE6B01930}"/>
              </a:ext>
            </a:extLst>
          </p:cNvPr>
          <p:cNvSpPr txBox="1"/>
          <p:nvPr/>
        </p:nvSpPr>
        <p:spPr>
          <a:xfrm>
            <a:off x="788784" y="978592"/>
            <a:ext cx="10496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Los accidentes viales con mayor número de victimas mortales se concentran en zonas específicas de Barranquilla</a:t>
            </a:r>
            <a:endParaRPr lang="es-CO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5A365E-4870-4270-F968-3DB9EA18A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70" y="3892448"/>
            <a:ext cx="4363797" cy="22159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648F67B-AE00-3B11-3634-5943276A94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38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5EC18C-1C94-08E9-18F6-B951CD945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0B955D-87DD-D073-AAF3-D08E3A055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05D7D3D7-B229-51C0-C235-914FAC2969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2165E063-5935-F055-F3EE-EBAB87D707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72AA0B-602E-C763-0BDB-D20B5A324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845B3-4ACC-26AE-8887-9D29873A0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Visualizaciones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F352594-F766-CBB0-2E64-145FC52AC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42" y="913627"/>
            <a:ext cx="9951316" cy="56286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41D896-13E5-378C-C15E-0C4BF05EF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74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DF83EA-C1CB-9A45-A42D-8DDBF3247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7F303CF-FC4E-4C1D-8C16-4FCD450F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Marcador de contenido 4">
            <a:extLst>
              <a:ext uri="{FF2B5EF4-FFF2-40B4-BE49-F238E27FC236}">
                <a16:creationId xmlns:a16="http://schemas.microsoft.com/office/drawing/2014/main" id="{8459529C-BB94-1A67-8806-A30782AB64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9" r="4872"/>
          <a:stretch>
            <a:fillRect/>
          </a:stretch>
        </p:blipFill>
        <p:spPr>
          <a:xfrm>
            <a:off x="17189" y="2809061"/>
            <a:ext cx="12191980" cy="4033892"/>
          </a:xfrm>
          <a:prstGeom prst="rect">
            <a:avLst/>
          </a:prstGeom>
        </p:spPr>
      </p:pic>
      <p:pic>
        <p:nvPicPr>
          <p:cNvPr id="30" name="Marcador de contenido 4">
            <a:extLst>
              <a:ext uri="{FF2B5EF4-FFF2-40B4-BE49-F238E27FC236}">
                <a16:creationId xmlns:a16="http://schemas.microsoft.com/office/drawing/2014/main" id="{1F576295-1518-CA4B-4BED-3FAB52848C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69" r="4872" b="1"/>
          <a:stretch>
            <a:fillRect/>
          </a:stretch>
        </p:blipFill>
        <p:spPr>
          <a:xfrm>
            <a:off x="26997" y="-82827"/>
            <a:ext cx="12191980" cy="29710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AB9D24-A458-2F01-F6B9-F5E8BE93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A3FC31-E60B-586C-5168-EDD7C2071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374" y="-96667"/>
            <a:ext cx="7141753" cy="11143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Visualizaciones</a:t>
            </a:r>
            <a:endParaRPr lang="es-CO" sz="5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14F95D-27AA-335C-E4C4-6671DD83E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33" y="1250603"/>
            <a:ext cx="6950257" cy="49179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AA79A81-BC86-20BC-C314-0ABD0BF94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3" b="89946" l="9969" r="93146">
                        <a14:foregroundMark x1="92212" y1="42120" x2="92212" y2="42120"/>
                        <a14:foregroundMark x1="93146" y1="66848" x2="93146" y2="668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14" y="-152189"/>
            <a:ext cx="881263" cy="10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22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226</Words>
  <Application>Microsoft Office PowerPoint</Application>
  <PresentationFormat>Panorámica</PresentationFormat>
  <Paragraphs>50</Paragraphs>
  <Slides>13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Bahnschrift</vt:lpstr>
      <vt:lpstr>Calibri Light</vt:lpstr>
      <vt:lpstr>Dubai Medium</vt:lpstr>
      <vt:lpstr>Tema de Office</vt:lpstr>
      <vt:lpstr>Presentación de PowerPoint</vt:lpstr>
      <vt:lpstr>Nuestro equipo</vt:lpstr>
      <vt:lpstr>Análisis de datos sobre accidentalidad vial en Barranquilla</vt:lpstr>
      <vt:lpstr>Recursos empleados</vt:lpstr>
      <vt:lpstr>Recursos empleados</vt:lpstr>
      <vt:lpstr>Recursos empleados</vt:lpstr>
      <vt:lpstr>Hipótesis 1</vt:lpstr>
      <vt:lpstr>Visualizaciones</vt:lpstr>
      <vt:lpstr>Visualizaciones</vt:lpstr>
      <vt:lpstr>Hipótesis 2</vt:lpstr>
      <vt:lpstr>Visualizaciones</vt:lpstr>
      <vt:lpstr>Modelos de predicción</vt:lpstr>
      <vt:lpstr>Conclusiones y recomendaciones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Sharon Andrea Varelo Martinez</dc:creator>
  <cp:lastModifiedBy>Sharon Andrea Varelo Martinez</cp:lastModifiedBy>
  <cp:revision>17</cp:revision>
  <dcterms:created xsi:type="dcterms:W3CDTF">2025-06-10T01:45:15Z</dcterms:created>
  <dcterms:modified xsi:type="dcterms:W3CDTF">2025-06-12T03:36:21Z</dcterms:modified>
</cp:coreProperties>
</file>